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55" d="100"/>
          <a:sy n="55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37CE1-51E9-4942-8573-A4A2BE70BA0B}" type="datetimeFigureOut">
              <a:rPr lang="en-US" smtClean="0"/>
              <a:pPr/>
              <a:t>3/15/10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F2203-E1C0-4B5B-9F72-CB7AE2201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92EF77-F4BB-4F38-B15B-B01EFD5DE30A}" type="slidenum">
              <a:rPr lang="en-US"/>
              <a:pPr/>
              <a:t>11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F7DF4-0902-45CF-8B69-47EEE42A6572}" type="slidenum">
              <a:rPr lang="en-US"/>
              <a:pPr/>
              <a:t>12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FC511-8D67-4BC3-9371-4D25F1516397}" type="slidenum">
              <a:rPr lang="en-US"/>
              <a:pPr/>
              <a:t>13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8CEA5-7E29-496D-B58F-A2986639CA1A}" type="slidenum">
              <a:rPr lang="en-US"/>
              <a:pPr/>
              <a:t>14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BCC0E-0DA1-4C63-BDBF-F875CC06D55C}" type="slidenum">
              <a:rPr lang="en-US"/>
              <a:pPr/>
              <a:t>15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CB98C-546A-4EBB-B022-739814A04921}" type="slidenum">
              <a:rPr lang="en-US"/>
              <a:pPr/>
              <a:t>16</a:t>
            </a:fld>
            <a:endParaRPr lang="en-US"/>
          </a:p>
        </p:txBody>
      </p:sp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8E950-5112-49F9-87DE-8D0FB637DF5D}" type="slidenum">
              <a:rPr lang="en-US"/>
              <a:pPr/>
              <a:t>17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B5B797-4056-4503-A770-DDFCA435A90E}" type="slidenum">
              <a:rPr lang="en-US"/>
              <a:pPr/>
              <a:t>19</a:t>
            </a:fld>
            <a:endParaRPr lang="en-US"/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902C-8CF0-414C-B5E4-0ECB446E01E5}" type="datetimeFigureOut">
              <a:rPr lang="en-US" smtClean="0"/>
              <a:pPr/>
              <a:t>3/15/10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6534-2606-4FBE-8CB4-808A4A8F4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902C-8CF0-414C-B5E4-0ECB446E01E5}" type="datetimeFigureOut">
              <a:rPr lang="en-US" smtClean="0"/>
              <a:pPr/>
              <a:t>3/15/10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6534-2606-4FBE-8CB4-808A4A8F4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902C-8CF0-414C-B5E4-0ECB446E01E5}" type="datetimeFigureOut">
              <a:rPr lang="en-US" smtClean="0"/>
              <a:pPr/>
              <a:t>3/15/10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6534-2606-4FBE-8CB4-808A4A8F4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902C-8CF0-414C-B5E4-0ECB446E01E5}" type="datetimeFigureOut">
              <a:rPr lang="en-US" smtClean="0"/>
              <a:pPr/>
              <a:t>3/15/10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6534-2606-4FBE-8CB4-808A4A8F4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902C-8CF0-414C-B5E4-0ECB446E01E5}" type="datetimeFigureOut">
              <a:rPr lang="en-US" smtClean="0"/>
              <a:pPr/>
              <a:t>3/15/10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6534-2606-4FBE-8CB4-808A4A8F4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902C-8CF0-414C-B5E4-0ECB446E01E5}" type="datetimeFigureOut">
              <a:rPr lang="en-US" smtClean="0"/>
              <a:pPr/>
              <a:t>3/15/10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6534-2606-4FBE-8CB4-808A4A8F4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902C-8CF0-414C-B5E4-0ECB446E01E5}" type="datetimeFigureOut">
              <a:rPr lang="en-US" smtClean="0"/>
              <a:pPr/>
              <a:t>3/15/10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6534-2606-4FBE-8CB4-808A4A8F4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902C-8CF0-414C-B5E4-0ECB446E01E5}" type="datetimeFigureOut">
              <a:rPr lang="en-US" smtClean="0"/>
              <a:pPr/>
              <a:t>3/15/10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6534-2606-4FBE-8CB4-808A4A8F4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902C-8CF0-414C-B5E4-0ECB446E01E5}" type="datetimeFigureOut">
              <a:rPr lang="en-US" smtClean="0"/>
              <a:pPr/>
              <a:t>3/15/10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6534-2606-4FBE-8CB4-808A4A8F4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902C-8CF0-414C-B5E4-0ECB446E01E5}" type="datetimeFigureOut">
              <a:rPr lang="en-US" smtClean="0"/>
              <a:pPr/>
              <a:t>3/15/10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6534-2606-4FBE-8CB4-808A4A8F4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902C-8CF0-414C-B5E4-0ECB446E01E5}" type="datetimeFigureOut">
              <a:rPr lang="en-US" smtClean="0"/>
              <a:pPr/>
              <a:t>3/15/10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6534-2606-4FBE-8CB4-808A4A8F4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3902C-8CF0-414C-B5E4-0ECB446E01E5}" type="datetimeFigureOut">
              <a:rPr lang="en-US" smtClean="0"/>
              <a:pPr/>
              <a:t>3/15/10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76534-2606-4FBE-8CB4-808A4A8F4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9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5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Diamictite%23cite_note-0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sz="2400" dirty="0"/>
              <a:t>Proxies for climate reconstructions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4038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Geological observations</a:t>
            </a:r>
          </a:p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 fossil indicators of past climates</a:t>
            </a:r>
          </a:p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Geochemical indicator</a:t>
            </a:r>
          </a:p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Relative abundance of stable isotopes</a:t>
            </a:r>
          </a:p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Concentration of Mg in fossils</a:t>
            </a:r>
          </a:p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Concentrations of organic compounds in fossils</a:t>
            </a:r>
          </a:p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Microfossils as indicators of past climate</a:t>
            </a:r>
          </a:p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Foraminifera</a:t>
            </a:r>
          </a:p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Pollen</a:t>
            </a:r>
          </a:p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CaCO</a:t>
            </a:r>
            <a:r>
              <a:rPr lang="en-US" sz="20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precipitates from caves</a:t>
            </a:r>
          </a:p>
          <a:p>
            <a:pPr algn="l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Ice cores</a:t>
            </a:r>
          </a:p>
          <a:p>
            <a:pPr algn="l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sz="2400" dirty="0" err="1"/>
              <a:t>Paleotemperatures</a:t>
            </a:r>
            <a:r>
              <a:rPr lang="en-US" sz="2400" dirty="0"/>
              <a:t> using </a:t>
            </a:r>
            <a:r>
              <a:rPr lang="en-US" sz="2400" dirty="0">
                <a:latin typeface="Symbol" pitchFamily="-28" charset="2"/>
              </a:rPr>
              <a:t>d</a:t>
            </a:r>
            <a:r>
              <a:rPr lang="en-US" sz="2400" baseline="30000" dirty="0"/>
              <a:t>18</a:t>
            </a:r>
            <a:r>
              <a:rPr lang="en-US" sz="2400" dirty="0"/>
              <a:t>O of CaCO</a:t>
            </a:r>
            <a:r>
              <a:rPr lang="en-US" sz="2400" baseline="-25000" dirty="0"/>
              <a:t>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534400" cy="6324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K = [H</a:t>
            </a:r>
            <a:r>
              <a:rPr lang="en-US" sz="1800" baseline="-25000" dirty="0"/>
              <a:t>2</a:t>
            </a:r>
            <a:r>
              <a:rPr lang="en-US" sz="1800" baseline="30000" dirty="0"/>
              <a:t>18</a:t>
            </a:r>
            <a:r>
              <a:rPr lang="en-US" sz="1800" dirty="0"/>
              <a:t>O] [C</a:t>
            </a:r>
            <a:r>
              <a:rPr lang="en-US" sz="1800" baseline="30000" dirty="0"/>
              <a:t>16</a:t>
            </a:r>
            <a:r>
              <a:rPr lang="en-US" sz="1800" dirty="0"/>
              <a:t>O</a:t>
            </a:r>
            <a:r>
              <a:rPr lang="en-US" sz="1800" baseline="-25000" dirty="0"/>
              <a:t>3</a:t>
            </a:r>
            <a:r>
              <a:rPr lang="en-US" sz="1800" baseline="30000" dirty="0"/>
              <a:t>2-</a:t>
            </a:r>
            <a:r>
              <a:rPr lang="en-US" sz="1800" dirty="0"/>
              <a:t>] / [H</a:t>
            </a:r>
            <a:r>
              <a:rPr lang="en-US" sz="1800" baseline="-25000" dirty="0"/>
              <a:t>2</a:t>
            </a:r>
            <a:r>
              <a:rPr lang="en-US" sz="1800" baseline="30000" dirty="0"/>
              <a:t>16</a:t>
            </a:r>
            <a:r>
              <a:rPr lang="en-US" sz="1800" dirty="0"/>
              <a:t>O] [C</a:t>
            </a:r>
            <a:r>
              <a:rPr lang="en-US" sz="1800" baseline="30000" dirty="0"/>
              <a:t>16</a:t>
            </a:r>
            <a:r>
              <a:rPr lang="en-US" sz="1800" dirty="0"/>
              <a:t>O</a:t>
            </a:r>
            <a:r>
              <a:rPr lang="en-US" sz="1800" baseline="-25000" dirty="0"/>
              <a:t>2</a:t>
            </a:r>
            <a:r>
              <a:rPr lang="en-US" sz="1800" baseline="30000" dirty="0"/>
              <a:t>18</a:t>
            </a:r>
            <a:r>
              <a:rPr lang="en-US" sz="1800" dirty="0"/>
              <a:t>O</a:t>
            </a:r>
            <a:r>
              <a:rPr lang="en-US" sz="1800" baseline="30000" dirty="0"/>
              <a:t>2-</a:t>
            </a:r>
            <a:r>
              <a:rPr lang="en-US" sz="1800" dirty="0"/>
              <a:t>] = </a:t>
            </a:r>
            <a:r>
              <a:rPr lang="en-US" sz="1800" dirty="0" smtClean="0"/>
              <a:t>function of temperature</a:t>
            </a:r>
          </a:p>
          <a:p>
            <a:pPr>
              <a:lnSpc>
                <a:spcPct val="90000"/>
              </a:lnSpc>
            </a:pPr>
            <a:r>
              <a:rPr lang="en-US" sz="1800" dirty="0" err="1"/>
              <a:t>Paleotemperature</a:t>
            </a:r>
            <a:r>
              <a:rPr lang="en-US" sz="1800" dirty="0"/>
              <a:t> equation:</a:t>
            </a:r>
            <a:r>
              <a:rPr lang="en-US" sz="18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</a:t>
            </a:r>
            <a:r>
              <a:rPr lang="en-US" sz="1800" dirty="0"/>
              <a:t>(˚C) = 16.9 - 4.38*(</a:t>
            </a:r>
            <a:r>
              <a:rPr lang="en-US" sz="1800" dirty="0" err="1">
                <a:latin typeface="Symbol" pitchFamily="-28" charset="2"/>
              </a:rPr>
              <a:t>d</a:t>
            </a:r>
            <a:r>
              <a:rPr lang="en-US" sz="1800" baseline="-25000" dirty="0" err="1"/>
              <a:t>calcite</a:t>
            </a:r>
            <a:r>
              <a:rPr lang="en-US" sz="1800" dirty="0"/>
              <a:t> - </a:t>
            </a:r>
            <a:r>
              <a:rPr lang="en-US" sz="1800" dirty="0" err="1">
                <a:latin typeface="Symbol" pitchFamily="-28" charset="2"/>
              </a:rPr>
              <a:t>d</a:t>
            </a:r>
            <a:r>
              <a:rPr lang="en-US" sz="1800" baseline="-25000" dirty="0" err="1"/>
              <a:t>water</a:t>
            </a:r>
            <a:r>
              <a:rPr lang="en-US" sz="1800" dirty="0"/>
              <a:t>) + 0.10*(</a:t>
            </a:r>
            <a:r>
              <a:rPr lang="en-US" sz="1800" dirty="0" err="1">
                <a:latin typeface="Symbol" pitchFamily="-28" charset="2"/>
              </a:rPr>
              <a:t>d</a:t>
            </a:r>
            <a:r>
              <a:rPr lang="en-US" sz="1800" baseline="-25000" dirty="0" err="1"/>
              <a:t>calcite</a:t>
            </a:r>
            <a:r>
              <a:rPr lang="en-US" sz="1800" dirty="0"/>
              <a:t> - </a:t>
            </a:r>
            <a:r>
              <a:rPr lang="en-US" sz="1800" dirty="0">
                <a:latin typeface="Symbol" pitchFamily="-28" charset="2"/>
              </a:rPr>
              <a:t>d</a:t>
            </a:r>
            <a:r>
              <a:rPr lang="en-US" sz="1800" baseline="-25000" dirty="0"/>
              <a:t>water</a:t>
            </a:r>
            <a:r>
              <a:rPr lang="en-US" sz="1800" dirty="0"/>
              <a:t>)</a:t>
            </a:r>
            <a:r>
              <a:rPr lang="en-US" sz="1800" baseline="30000" dirty="0"/>
              <a:t>2</a:t>
            </a:r>
            <a:endParaRPr lang="en-US" sz="1800" baseline="30000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	At </a:t>
            </a:r>
            <a:r>
              <a:rPr lang="en-US" sz="1800" dirty="0"/>
              <a:t>16.9˚, </a:t>
            </a:r>
            <a:r>
              <a:rPr lang="en-US" sz="1800" dirty="0" err="1"/>
              <a:t>dT/d</a:t>
            </a:r>
            <a:r>
              <a:rPr lang="en-US" sz="1800" dirty="0" err="1">
                <a:latin typeface="Symbol" pitchFamily="-28" charset="2"/>
              </a:rPr>
              <a:t>d</a:t>
            </a:r>
            <a:r>
              <a:rPr lang="en-US" sz="1800" dirty="0"/>
              <a:t> ~</a:t>
            </a:r>
            <a:r>
              <a:rPr lang="en-US" sz="1800" dirty="0" smtClean="0"/>
              <a:t> - 4.38</a:t>
            </a:r>
            <a:r>
              <a:rPr lang="en-US" sz="1800" dirty="0"/>
              <a:t>; </a:t>
            </a:r>
            <a:r>
              <a:rPr lang="en-US" sz="1800" dirty="0" err="1"/>
              <a:t>d</a:t>
            </a:r>
            <a:r>
              <a:rPr lang="en-US" sz="1800" dirty="0" err="1">
                <a:latin typeface="Symbol" pitchFamily="-28" charset="2"/>
              </a:rPr>
              <a:t>d</a:t>
            </a:r>
            <a:r>
              <a:rPr lang="en-US" sz="1800" dirty="0" err="1"/>
              <a:t>/dT</a:t>
            </a:r>
            <a:r>
              <a:rPr lang="en-US" sz="1800" dirty="0"/>
              <a:t> ~</a:t>
            </a:r>
            <a:r>
              <a:rPr lang="en-US" sz="1800" dirty="0" smtClean="0"/>
              <a:t> - 0.23 </a:t>
            </a:r>
            <a:r>
              <a:rPr lang="en-US" sz="1800" dirty="0"/>
              <a:t>‰ /˚C.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Standards: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Water: SMOW (Standard Mean Ocean </a:t>
            </a:r>
            <a:r>
              <a:rPr lang="en-US" sz="1800" dirty="0" smtClean="0"/>
              <a:t>Water)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Calcite: PDB-1 (Pee Dee </a:t>
            </a:r>
            <a:r>
              <a:rPr lang="en-US" sz="1800" dirty="0" smtClean="0"/>
              <a:t>formation </a:t>
            </a:r>
            <a:r>
              <a:rPr lang="en-US" sz="1800" dirty="0"/>
              <a:t>Belemnite -1)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Complication</a:t>
            </a:r>
            <a:r>
              <a:rPr lang="en-US" sz="1800" dirty="0"/>
              <a:t>: One needs to know </a:t>
            </a:r>
            <a:r>
              <a:rPr lang="en-US" sz="1800" dirty="0" err="1">
                <a:latin typeface="Symbol" pitchFamily="-28" charset="2"/>
              </a:rPr>
              <a:t>d</a:t>
            </a:r>
            <a:r>
              <a:rPr lang="en-US" sz="1800" baseline="-25000" dirty="0" err="1"/>
              <a:t>water</a:t>
            </a:r>
            <a:r>
              <a:rPr lang="en-US" sz="18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Modern ocean: </a:t>
            </a:r>
            <a:r>
              <a:rPr lang="en-US" sz="1800" dirty="0" err="1">
                <a:latin typeface="Symbol" pitchFamily="-28" charset="2"/>
              </a:rPr>
              <a:t>d</a:t>
            </a:r>
            <a:r>
              <a:rPr lang="en-US" sz="1800" baseline="-25000" dirty="0" err="1"/>
              <a:t>water</a:t>
            </a:r>
            <a:r>
              <a:rPr lang="en-US" sz="1800" dirty="0"/>
              <a:t> varies with salinity by ~ 1 ‰ (evaporation increases </a:t>
            </a:r>
            <a:r>
              <a:rPr lang="en-US" sz="1800" dirty="0" err="1">
                <a:latin typeface="Symbol" pitchFamily="-28" charset="2"/>
              </a:rPr>
              <a:t>d</a:t>
            </a:r>
            <a:r>
              <a:rPr lang="en-US" sz="1800" baseline="-25000" dirty="0" err="1"/>
              <a:t>water</a:t>
            </a:r>
            <a:r>
              <a:rPr lang="en-US" sz="18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Pleistocene ocean: </a:t>
            </a:r>
            <a:r>
              <a:rPr lang="en-US" sz="1800" dirty="0" err="1">
                <a:latin typeface="Symbol" pitchFamily="-28" charset="2"/>
              </a:rPr>
              <a:t>d</a:t>
            </a:r>
            <a:r>
              <a:rPr lang="en-US" sz="1800" baseline="-25000" dirty="0" err="1"/>
              <a:t>water</a:t>
            </a:r>
            <a:r>
              <a:rPr lang="en-US" sz="1800" baseline="-25000" dirty="0"/>
              <a:t> </a:t>
            </a:r>
            <a:r>
              <a:rPr lang="en-US" sz="1800" dirty="0"/>
              <a:t>varies with ice volume (~ 1 ‰ higher during glacial maximum)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Pre-Cenozoic ocean: </a:t>
            </a:r>
            <a:r>
              <a:rPr lang="en-US" sz="1800" dirty="0" err="1">
                <a:latin typeface="Symbol" pitchFamily="-28" charset="2"/>
              </a:rPr>
              <a:t>d</a:t>
            </a:r>
            <a:r>
              <a:rPr lang="en-US" sz="1800" baseline="-25000" dirty="0" err="1"/>
              <a:t>water</a:t>
            </a:r>
            <a:r>
              <a:rPr lang="en-US" sz="1800" baseline="-25000" dirty="0"/>
              <a:t> </a:t>
            </a:r>
            <a:r>
              <a:rPr lang="en-US" sz="1800" dirty="0"/>
              <a:t>is not known; may</a:t>
            </a:r>
            <a:r>
              <a:rPr lang="en-US" sz="1800" dirty="0" smtClean="0"/>
              <a:t> been ~ 0.5 ‰ less than today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Freshwater environments: very hard to know </a:t>
            </a:r>
            <a:r>
              <a:rPr lang="en-US" sz="1800" dirty="0" err="1">
                <a:latin typeface="Symbol" pitchFamily="-28" charset="2"/>
              </a:rPr>
              <a:t>d</a:t>
            </a:r>
            <a:r>
              <a:rPr lang="en-US" sz="1800" baseline="-25000" dirty="0" err="1"/>
              <a:t>water</a:t>
            </a:r>
            <a:endParaRPr lang="en-US" sz="1800" baseline="-250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Hydrologic fractionations: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Discrimination against </a:t>
            </a:r>
            <a:r>
              <a:rPr lang="en-US" sz="1800" baseline="30000" dirty="0"/>
              <a:t>18</a:t>
            </a:r>
            <a:r>
              <a:rPr lang="en-US" sz="1800" dirty="0"/>
              <a:t>O during evaporation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Discrimination favoring </a:t>
            </a:r>
            <a:r>
              <a:rPr lang="en-US" sz="1800" baseline="30000" dirty="0"/>
              <a:t>18</a:t>
            </a:r>
            <a:r>
              <a:rPr lang="en-US" sz="1800" dirty="0"/>
              <a:t>O during precipitation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Problem: </a:t>
            </a:r>
            <a:r>
              <a:rPr lang="en-US" sz="1800" dirty="0" err="1"/>
              <a:t>diagenesis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CaCO</a:t>
            </a:r>
            <a:r>
              <a:rPr lang="en-US" sz="1800" baseline="-25000" dirty="0"/>
              <a:t>3</a:t>
            </a:r>
            <a:r>
              <a:rPr lang="en-US" sz="1800" dirty="0"/>
              <a:t> </a:t>
            </a:r>
            <a:r>
              <a:rPr lang="en-US" sz="1800" dirty="0" err="1"/>
              <a:t>recrystalizes</a:t>
            </a:r>
            <a:r>
              <a:rPr lang="en-US" sz="1800" dirty="0"/>
              <a:t>: CaCO</a:t>
            </a:r>
            <a:r>
              <a:rPr lang="en-US" sz="1800" baseline="-25000" dirty="0"/>
              <a:t>3</a:t>
            </a:r>
            <a:r>
              <a:rPr lang="en-US" sz="1800" dirty="0"/>
              <a:t> + H</a:t>
            </a:r>
            <a:r>
              <a:rPr lang="en-US" sz="1800" baseline="-25000" dirty="0"/>
              <a:t>2</a:t>
            </a:r>
            <a:r>
              <a:rPr lang="en-US" sz="1800" dirty="0"/>
              <a:t>O --&gt; Ca</a:t>
            </a:r>
            <a:r>
              <a:rPr lang="en-US" sz="1800" baseline="30000" dirty="0"/>
              <a:t>2+</a:t>
            </a:r>
            <a:r>
              <a:rPr lang="en-US" sz="1800" dirty="0"/>
              <a:t> + 2HCO</a:t>
            </a:r>
            <a:r>
              <a:rPr lang="en-US" sz="1800" baseline="-25000" dirty="0"/>
              <a:t>3</a:t>
            </a:r>
            <a:r>
              <a:rPr lang="en-US" sz="1800" baseline="30000" dirty="0"/>
              <a:t>-</a:t>
            </a:r>
            <a:r>
              <a:rPr lang="en-US" sz="1800" dirty="0"/>
              <a:t> --&gt; CaCO</a:t>
            </a:r>
            <a:r>
              <a:rPr lang="en-US" sz="1800" baseline="-25000" dirty="0"/>
              <a:t>3</a:t>
            </a:r>
            <a:r>
              <a:rPr lang="en-US" sz="1800" dirty="0"/>
              <a:t> + H</a:t>
            </a:r>
            <a:r>
              <a:rPr lang="en-US" sz="1800" baseline="-25000" dirty="0"/>
              <a:t>2</a:t>
            </a:r>
            <a:r>
              <a:rPr lang="en-US" sz="1800" dirty="0"/>
              <a:t>O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 </a:t>
            </a:r>
            <a:r>
              <a:rPr lang="en-US" sz="1800" dirty="0">
                <a:latin typeface="Symbol" pitchFamily="-28" charset="2"/>
              </a:rPr>
              <a:t>d</a:t>
            </a:r>
            <a:r>
              <a:rPr lang="en-US" sz="1800" baseline="30000" dirty="0"/>
              <a:t>18</a:t>
            </a:r>
            <a:r>
              <a:rPr lang="en-US" sz="1800" dirty="0"/>
              <a:t>O</a:t>
            </a:r>
            <a:r>
              <a:rPr lang="en-US" sz="1800" baseline="-25000" dirty="0"/>
              <a:t>calcite</a:t>
            </a:r>
            <a:r>
              <a:rPr lang="en-US" sz="1800" dirty="0"/>
              <a:t> depends on </a:t>
            </a:r>
            <a:r>
              <a:rPr lang="en-US" sz="1800" dirty="0" err="1"/>
              <a:t>recrystalization</a:t>
            </a:r>
            <a:r>
              <a:rPr lang="en-US" sz="1800" dirty="0"/>
              <a:t> temperature and </a:t>
            </a:r>
            <a:r>
              <a:rPr lang="en-US" sz="1800" dirty="0">
                <a:latin typeface="Symbol" pitchFamily="-28" charset="2"/>
              </a:rPr>
              <a:t>d</a:t>
            </a:r>
            <a:r>
              <a:rPr lang="en-US" sz="1800" baseline="30000" dirty="0"/>
              <a:t>18</a:t>
            </a:r>
            <a:r>
              <a:rPr lang="en-US" sz="1800" dirty="0"/>
              <a:t>O of pore-space </a:t>
            </a:r>
            <a:r>
              <a:rPr lang="en-US" sz="1800" dirty="0" smtClean="0"/>
              <a:t>waters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For </a:t>
            </a:r>
            <a:r>
              <a:rPr lang="en-US" sz="1800" dirty="0" err="1"/>
              <a:t>forams</a:t>
            </a:r>
            <a:r>
              <a:rPr lang="en-US" sz="1800" dirty="0"/>
              <a:t>, </a:t>
            </a:r>
            <a:r>
              <a:rPr lang="en-US" sz="1800" dirty="0" err="1"/>
              <a:t>recrystalization</a:t>
            </a:r>
            <a:r>
              <a:rPr lang="en-US" sz="1800" dirty="0"/>
              <a:t> becomes important after 10’s of millions of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54" y="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Mg/Ca in </a:t>
            </a:r>
            <a:r>
              <a:rPr lang="en-US" sz="2400" dirty="0" err="1"/>
              <a:t>forams</a:t>
            </a:r>
            <a:r>
              <a:rPr lang="en-US" sz="2400" dirty="0"/>
              <a:t> and </a:t>
            </a:r>
            <a:r>
              <a:rPr lang="en-US" sz="2400" dirty="0" err="1"/>
              <a:t>paleotemperatures</a:t>
            </a:r>
            <a:endParaRPr lang="en-US" sz="2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8686800" cy="2057400"/>
          </a:xfrm>
        </p:spPr>
        <p:txBody>
          <a:bodyPr>
            <a:noAutofit/>
          </a:bodyPr>
          <a:lstStyle/>
          <a:p>
            <a:r>
              <a:rPr lang="en-US" sz="2000" dirty="0"/>
              <a:t>Basic evidence for temperature dependence: one experiment</a:t>
            </a:r>
          </a:p>
          <a:p>
            <a:pPr lvl="1"/>
            <a:r>
              <a:rPr lang="en-US" sz="2000" dirty="0"/>
              <a:t>Collect sinking </a:t>
            </a:r>
            <a:r>
              <a:rPr lang="en-US" sz="2000" dirty="0" err="1"/>
              <a:t>forams</a:t>
            </a:r>
            <a:r>
              <a:rPr lang="en-US" sz="2000" dirty="0"/>
              <a:t> in sediment traps to get temperature range</a:t>
            </a:r>
          </a:p>
          <a:p>
            <a:pPr lvl="1"/>
            <a:r>
              <a:rPr lang="en-US" sz="2000" dirty="0"/>
              <a:t>Measure </a:t>
            </a:r>
            <a:r>
              <a:rPr lang="en-US" sz="2000" dirty="0" smtClean="0"/>
              <a:t>temperature of the water </a:t>
            </a:r>
          </a:p>
          <a:p>
            <a:pPr lvl="1"/>
            <a:r>
              <a:rPr lang="en-US" sz="2000" dirty="0" smtClean="0"/>
              <a:t>Measure </a:t>
            </a:r>
            <a:r>
              <a:rPr lang="en-US" sz="2000" dirty="0"/>
              <a:t>Mg/Ca and compare with growth temperature</a:t>
            </a:r>
          </a:p>
          <a:p>
            <a:pPr lvl="1"/>
            <a:r>
              <a:rPr lang="en-US" sz="2000" dirty="0"/>
              <a:t>Derive curves of Mg/Ca vs. temperature for each species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878138"/>
            <a:ext cx="4164013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048000"/>
            <a:ext cx="1752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791200" y="2667000"/>
            <a:ext cx="1882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Mg/Ca + xe</a:t>
            </a:r>
            <a:r>
              <a:rPr lang="en-US" sz="1800" baseline="30000"/>
              <a:t>0.090T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200400"/>
            <a:ext cx="3581400" cy="303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0454" y="2831068"/>
            <a:ext cx="350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 section of a foraminifera shell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2400"/>
              <a:t>Paleotemperatures from the uk’37 index of alkenone undersaturation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3505200"/>
          </a:xfrm>
        </p:spPr>
        <p:txBody>
          <a:bodyPr/>
          <a:lstStyle/>
          <a:p>
            <a:r>
              <a:rPr lang="en-US" sz="1800" dirty="0" err="1"/>
              <a:t>Alkenones</a:t>
            </a:r>
            <a:r>
              <a:rPr lang="en-US" sz="1800" dirty="0"/>
              <a:t> are hydrocarbon compounds with long chains of carbon atoms (37 in this case)</a:t>
            </a:r>
          </a:p>
          <a:p>
            <a:r>
              <a:rPr lang="en-US" sz="1800" dirty="0"/>
              <a:t>Most of the carbon atoms are linked by single bonds (they are saturated, each bonding with enough H atoms to fill up the valence state)</a:t>
            </a:r>
          </a:p>
          <a:p>
            <a:r>
              <a:rPr lang="en-US" sz="1800" dirty="0"/>
              <a:t>Some of the C atoms are linked by double bonds (</a:t>
            </a:r>
            <a:r>
              <a:rPr lang="en-US" sz="1800" dirty="0" err="1"/>
              <a:t>undersaturated</a:t>
            </a:r>
            <a:r>
              <a:rPr lang="en-US" sz="1800" dirty="0"/>
              <a:t>)</a:t>
            </a:r>
          </a:p>
          <a:p>
            <a:r>
              <a:rPr lang="en-US" sz="1800" dirty="0" err="1" smtClean="0"/>
              <a:t>Coccolithofoids</a:t>
            </a:r>
            <a:r>
              <a:rPr lang="en-US" sz="1800" dirty="0" smtClean="0"/>
              <a:t> </a:t>
            </a:r>
            <a:r>
              <a:rPr lang="en-US" sz="1800" dirty="0"/>
              <a:t>produce these </a:t>
            </a:r>
            <a:r>
              <a:rPr lang="en-US" sz="1800" dirty="0" err="1" smtClean="0"/>
              <a:t>alkenones</a:t>
            </a:r>
            <a:r>
              <a:rPr lang="en-US" sz="1800" dirty="0" smtClean="0"/>
              <a:t> (</a:t>
            </a:r>
            <a:r>
              <a:rPr lang="en-US" sz="1800" dirty="0" err="1" smtClean="0"/>
              <a:t>coccolithoforids</a:t>
            </a:r>
            <a:r>
              <a:rPr lang="en-US" sz="1800" dirty="0" smtClean="0"/>
              <a:t> are phytoplankton that make CaCO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shells)</a:t>
            </a:r>
          </a:p>
          <a:p>
            <a:r>
              <a:rPr lang="en-US" sz="1800" dirty="0"/>
              <a:t>The position of double bonds</a:t>
            </a:r>
            <a:r>
              <a:rPr lang="en-US" sz="1800" dirty="0" smtClean="0"/>
              <a:t> changes as </a:t>
            </a:r>
            <a:r>
              <a:rPr lang="en-US" sz="1800" dirty="0"/>
              <a:t>a function of temperature to regulate the viscosity of the cell fluid</a:t>
            </a:r>
          </a:p>
          <a:p>
            <a:r>
              <a:rPr lang="en-US" sz="1800" dirty="0"/>
              <a:t>In chemical notation, numbers indicate the position of</a:t>
            </a:r>
            <a:r>
              <a:rPr lang="en-US" sz="1800" dirty="0" smtClean="0"/>
              <a:t> double bonds</a:t>
            </a:r>
            <a:endParaRPr lang="en-US" sz="18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724400"/>
            <a:ext cx="71247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>
            <a:normAutofit fontScale="90000"/>
          </a:bodyPr>
          <a:lstStyle/>
          <a:p>
            <a:r>
              <a:rPr lang="en-US" sz="2400"/>
              <a:t>Uk’37 in surface seawater samples vs. collection temperature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4495800" cy="2362200"/>
          </a:xfrm>
        </p:spPr>
        <p:txBody>
          <a:bodyPr/>
          <a:lstStyle/>
          <a:p>
            <a:r>
              <a:rPr lang="en-US" sz="1800"/>
              <a:t>For core top samples there is a compact relationship between Uk’37 and temperature</a:t>
            </a:r>
          </a:p>
          <a:p>
            <a:r>
              <a:rPr lang="en-US" sz="1800"/>
              <a:t>Trends are similar for all oceans</a:t>
            </a:r>
          </a:p>
          <a:p>
            <a:r>
              <a:rPr lang="en-US" sz="1800"/>
              <a:t>Sensitivity is poor above 25˚C and below 6˚C</a:t>
            </a:r>
          </a:p>
          <a:p>
            <a:endParaRPr lang="en-US" sz="180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 b="17189"/>
          <a:stretch>
            <a:fillRect/>
          </a:stretch>
        </p:blipFill>
        <p:spPr bwMode="auto">
          <a:xfrm>
            <a:off x="4648200" y="685800"/>
            <a:ext cx="4495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 t="12128"/>
          <a:stretch>
            <a:fillRect/>
          </a:stretch>
        </p:blipFill>
        <p:spPr bwMode="auto">
          <a:xfrm>
            <a:off x="990600" y="3200400"/>
            <a:ext cx="8153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840663" y="6477000"/>
            <a:ext cx="13033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Conte et al 2006</a:t>
            </a: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895600"/>
            <a:ext cx="26098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2400"/>
              <a:t>Faunal reconstructions of past temperatures: an example based on the modern analog technique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All foraminifera have temperature preferences and tolerances</a:t>
            </a:r>
          </a:p>
          <a:p>
            <a:r>
              <a:rPr lang="en-US" sz="2000" dirty="0"/>
              <a:t>The species composition of  a fossil </a:t>
            </a:r>
            <a:r>
              <a:rPr lang="en-US" sz="2000" dirty="0" err="1"/>
              <a:t>foram</a:t>
            </a:r>
            <a:r>
              <a:rPr lang="en-US" sz="2000" dirty="0" smtClean="0"/>
              <a:t> assemblage depends on temperature</a:t>
            </a:r>
          </a:p>
          <a:p>
            <a:r>
              <a:rPr lang="en-US" sz="2000" dirty="0"/>
              <a:t>The reconstructed temperature will be most accurate</a:t>
            </a:r>
            <a:r>
              <a:rPr lang="en-US" sz="2000" dirty="0" smtClean="0"/>
              <a:t> if </a:t>
            </a:r>
            <a:r>
              <a:rPr lang="en-US" sz="2000" dirty="0"/>
              <a:t>we look at the abundance of all the </a:t>
            </a:r>
            <a:r>
              <a:rPr lang="en-US" sz="2000" dirty="0" err="1"/>
              <a:t>forams</a:t>
            </a:r>
            <a:r>
              <a:rPr lang="en-US" sz="2000" dirty="0" smtClean="0"/>
              <a:t> species in </a:t>
            </a:r>
            <a:r>
              <a:rPr lang="en-US" sz="2000" dirty="0"/>
              <a:t>the sample)</a:t>
            </a:r>
          </a:p>
          <a:p>
            <a:r>
              <a:rPr lang="en-US" sz="2000" dirty="0"/>
              <a:t>The  temperature dependence of modern assemblages is the reference</a:t>
            </a:r>
          </a:p>
          <a:p>
            <a:r>
              <a:rPr lang="en-US" sz="2000" dirty="0"/>
              <a:t>The  temperature of a fossil assemblage is the temperature of </a:t>
            </a:r>
            <a:r>
              <a:rPr lang="en-US" sz="2000" dirty="0" smtClean="0"/>
              <a:t>the most </a:t>
            </a:r>
            <a:r>
              <a:rPr lang="en-US" sz="2000" dirty="0" smtClean="0"/>
              <a:t>similar </a:t>
            </a:r>
            <a:r>
              <a:rPr lang="en-US" sz="2000" dirty="0"/>
              <a:t>modern </a:t>
            </a:r>
            <a:r>
              <a:rPr lang="en-US" sz="2000" dirty="0" smtClean="0"/>
              <a:t>assemblage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Illustration of temperature dependences of </a:t>
            </a:r>
            <a:r>
              <a:rPr lang="en-US" sz="2400" dirty="0" err="1"/>
              <a:t>forams</a:t>
            </a:r>
            <a:r>
              <a:rPr lang="en-US" sz="2400" dirty="0"/>
              <a:t>: </a:t>
            </a:r>
            <a:r>
              <a:rPr lang="en-US" sz="2400" dirty="0" err="1"/>
              <a:t>menardii</a:t>
            </a:r>
            <a:r>
              <a:rPr lang="en-US" sz="2400" dirty="0"/>
              <a:t> likes warmer waters than </a:t>
            </a:r>
            <a:r>
              <a:rPr lang="en-US" sz="2400" dirty="0" err="1"/>
              <a:t>pachyderma</a:t>
            </a:r>
            <a:endParaRPr lang="en-US" sz="2400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 l="49367" b="22983"/>
          <a:stretch>
            <a:fillRect/>
          </a:stretch>
        </p:blipFill>
        <p:spPr bwMode="auto">
          <a:xfrm>
            <a:off x="-1" y="2286000"/>
            <a:ext cx="456249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 l="48988" b="20779"/>
          <a:stretch>
            <a:fillRect/>
          </a:stretch>
        </p:blipFill>
        <p:spPr bwMode="auto">
          <a:xfrm>
            <a:off x="4562494" y="2283313"/>
            <a:ext cx="4581506" cy="45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854254"/>
            <a:ext cx="4572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54254"/>
            <a:ext cx="4562494" cy="55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913981"/>
            <a:ext cx="419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Pachyderma</a:t>
            </a:r>
            <a:r>
              <a:rPr lang="en-US" dirty="0" smtClean="0"/>
              <a:t> abundance vs. water temp.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1" y="1916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Menardii</a:t>
            </a:r>
            <a:r>
              <a:rPr lang="en-US" dirty="0" smtClean="0"/>
              <a:t> + </a:t>
            </a:r>
            <a:r>
              <a:rPr lang="en-US" dirty="0" err="1" smtClean="0"/>
              <a:t>tumida</a:t>
            </a:r>
            <a:r>
              <a:rPr lang="en-US" dirty="0" smtClean="0"/>
              <a:t> abundance vs. water temp.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sz="2400"/>
              <a:t>Climate reconstructions from pollen</a:t>
            </a:r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44000" cy="2895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Most pollen records come from lake sediments</a:t>
            </a:r>
          </a:p>
          <a:p>
            <a:r>
              <a:rPr lang="en-US" sz="1800" dirty="0"/>
              <a:t>Also some records from </a:t>
            </a:r>
            <a:r>
              <a:rPr lang="en-US" sz="1800" dirty="0" err="1"/>
              <a:t>nearshore</a:t>
            </a:r>
            <a:r>
              <a:rPr lang="en-US" sz="1800" dirty="0"/>
              <a:t> ocean sediment cores</a:t>
            </a:r>
          </a:p>
          <a:p>
            <a:r>
              <a:rPr lang="en-US" sz="1800" dirty="0"/>
              <a:t>Fossil species assemblages record the presence or absence of fossils in past times</a:t>
            </a:r>
          </a:p>
          <a:p>
            <a:r>
              <a:rPr lang="en-US" sz="1800" dirty="0"/>
              <a:t>Pollen abundance depends on</a:t>
            </a:r>
          </a:p>
          <a:p>
            <a:pPr lvl="1"/>
            <a:r>
              <a:rPr lang="en-US" sz="1800" dirty="0"/>
              <a:t>Proximity of biomes (trees that are abundant near the lake are </a:t>
            </a:r>
            <a:r>
              <a:rPr lang="en-US" sz="1800" dirty="0" smtClean="0"/>
              <a:t>overrepresented)</a:t>
            </a:r>
          </a:p>
          <a:p>
            <a:pPr lvl="1"/>
            <a:r>
              <a:rPr lang="en-US" sz="1800" dirty="0"/>
              <a:t>Production</a:t>
            </a:r>
          </a:p>
          <a:p>
            <a:pPr lvl="1"/>
            <a:r>
              <a:rPr lang="en-US" sz="1800" dirty="0"/>
              <a:t>Atmospheric transport</a:t>
            </a:r>
          </a:p>
          <a:p>
            <a:pPr lvl="1"/>
            <a:r>
              <a:rPr lang="en-US" sz="1800" dirty="0"/>
              <a:t>Removal processes (precipitation, dry fallout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43012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057525"/>
            <a:ext cx="61722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3" name="Text Box 1029"/>
          <p:cNvSpPr txBox="1">
            <a:spLocks noChangeArrowheads="1"/>
          </p:cNvSpPr>
          <p:nvPr/>
        </p:nvSpPr>
        <p:spPr bwMode="auto">
          <a:xfrm>
            <a:off x="60325" y="6515100"/>
            <a:ext cx="1184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Gajewski,2008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848600" cy="762000"/>
          </a:xfrm>
        </p:spPr>
        <p:txBody>
          <a:bodyPr>
            <a:normAutofit fontScale="90000"/>
          </a:bodyPr>
          <a:lstStyle/>
          <a:p>
            <a:r>
              <a:rPr lang="en-US" sz="2400"/>
              <a:t>Modern pollen database serves to calibrate fossil assemblage paleotemperatures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5988"/>
            <a:ext cx="8763000" cy="594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Climate records from CaCO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precipitates in caves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39725"/>
            <a:ext cx="8915400" cy="491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3897-05B0-46F3-A9F2-768202065BEC}" type="slidenum">
              <a:rPr lang="en-US"/>
              <a:pPr/>
              <a:t>19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200400" cy="10668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Temperature, CH</a:t>
            </a:r>
            <a:r>
              <a:rPr lang="en-US" sz="2400" baseline="-25000" dirty="0"/>
              <a:t>4</a:t>
            </a:r>
            <a:r>
              <a:rPr lang="en-US" sz="2400" dirty="0"/>
              <a:t>, and CO</a:t>
            </a:r>
            <a:r>
              <a:rPr lang="en-US" sz="2400" baseline="-25000" dirty="0"/>
              <a:t>2</a:t>
            </a:r>
            <a:r>
              <a:rPr lang="en-US" sz="2400" dirty="0"/>
              <a:t> records from the </a:t>
            </a:r>
            <a:r>
              <a:rPr lang="en-US" sz="2400" dirty="0" err="1"/>
              <a:t>Vostok</a:t>
            </a:r>
            <a:r>
              <a:rPr lang="en-US" sz="2400" dirty="0"/>
              <a:t> ice core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4114800" y="6491288"/>
            <a:ext cx="571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0 ka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5257800" y="6491288"/>
            <a:ext cx="800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200 ka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6400800" y="6491288"/>
            <a:ext cx="800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400 ka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8343900" y="6491288"/>
            <a:ext cx="800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800 ka</a:t>
            </a:r>
          </a:p>
        </p:txBody>
      </p:sp>
      <p:pic>
        <p:nvPicPr>
          <p:cNvPr id="27688" name="Picture 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0"/>
            <a:ext cx="5562600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89" name="Picture 41"/>
          <p:cNvPicPr>
            <a:picLocks noChangeAspect="1" noChangeArrowheads="1"/>
          </p:cNvPicPr>
          <p:nvPr/>
        </p:nvPicPr>
        <p:blipFill>
          <a:blip r:embed="rId4"/>
          <a:srcRect l="7042"/>
          <a:stretch>
            <a:fillRect/>
          </a:stretch>
        </p:blipFill>
        <p:spPr bwMode="auto">
          <a:xfrm>
            <a:off x="4114800" y="4800600"/>
            <a:ext cx="5029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92" name="Text Box 44"/>
          <p:cNvSpPr txBox="1">
            <a:spLocks noChangeArrowheads="1"/>
          </p:cNvSpPr>
          <p:nvPr/>
        </p:nvSpPr>
        <p:spPr bwMode="auto">
          <a:xfrm rot="-5400000">
            <a:off x="2650332" y="5193506"/>
            <a:ext cx="1979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latin typeface="Symbol" pitchFamily="-28" charset="2"/>
              </a:rPr>
              <a:t></a:t>
            </a:r>
            <a:r>
              <a:rPr lang="en-US" sz="1600" b="0" baseline="30000">
                <a:latin typeface="Arial" pitchFamily="-28" charset="0"/>
              </a:rPr>
              <a:t>18</a:t>
            </a:r>
            <a:r>
              <a:rPr lang="en-US" sz="1600" b="0">
                <a:latin typeface="Arial" pitchFamily="-28" charset="0"/>
              </a:rPr>
              <a:t>O of CaCO</a:t>
            </a:r>
            <a:r>
              <a:rPr lang="en-US" sz="1600" b="0" baseline="-25000">
                <a:latin typeface="Arial" pitchFamily="-28" charset="0"/>
              </a:rPr>
              <a:t>3</a:t>
            </a:r>
            <a:r>
              <a:rPr lang="en-US" sz="1600" b="0">
                <a:latin typeface="Arial" pitchFamily="-28" charset="0"/>
              </a:rPr>
              <a:t> (‰) (colder, more ice)</a:t>
            </a:r>
          </a:p>
        </p:txBody>
      </p:sp>
      <p:sp>
        <p:nvSpPr>
          <p:cNvPr id="27693" name="Line 45"/>
          <p:cNvSpPr>
            <a:spLocks noChangeShapeType="1"/>
          </p:cNvSpPr>
          <p:nvPr/>
        </p:nvSpPr>
        <p:spPr bwMode="auto">
          <a:xfrm>
            <a:off x="3657600" y="64770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94" name="Text Box 46"/>
          <p:cNvSpPr txBox="1">
            <a:spLocks noChangeArrowheads="1"/>
          </p:cNvSpPr>
          <p:nvPr/>
        </p:nvSpPr>
        <p:spPr bwMode="auto">
          <a:xfrm>
            <a:off x="7299325" y="182563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CO</a:t>
            </a:r>
            <a:r>
              <a:rPr lang="en-US" sz="20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8001000" y="3200400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CH</a:t>
            </a:r>
            <a:r>
              <a:rPr lang="en-US" sz="2000" baseline="-250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7485063" y="1676400"/>
            <a:ext cx="1658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Isotopic temp of ice</a:t>
            </a:r>
            <a:endParaRPr lang="en-US" sz="2000" baseline="-25000">
              <a:solidFill>
                <a:srgbClr val="FF0000"/>
              </a:solidFill>
            </a:endParaRPr>
          </a:p>
        </p:txBody>
      </p:sp>
      <p:sp>
        <p:nvSpPr>
          <p:cNvPr id="27697" name="Text Box 49"/>
          <p:cNvSpPr txBox="1">
            <a:spLocks noChangeArrowheads="1"/>
          </p:cNvSpPr>
          <p:nvPr/>
        </p:nvSpPr>
        <p:spPr bwMode="auto">
          <a:xfrm>
            <a:off x="7570788" y="4887913"/>
            <a:ext cx="147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Foram </a:t>
            </a:r>
            <a:r>
              <a:rPr lang="en-US" sz="2000">
                <a:solidFill>
                  <a:srgbClr val="FF0000"/>
                </a:solidFill>
                <a:latin typeface="Symbol" pitchFamily="-28" charset="2"/>
              </a:rPr>
              <a:t></a:t>
            </a:r>
            <a:r>
              <a:rPr lang="en-US" sz="2000" baseline="30000">
                <a:solidFill>
                  <a:srgbClr val="FF0000"/>
                </a:solidFill>
              </a:rPr>
              <a:t>18</a:t>
            </a:r>
            <a:r>
              <a:rPr lang="en-US" sz="2000">
                <a:solidFill>
                  <a:srgbClr val="FF0000"/>
                </a:solidFill>
              </a:rPr>
              <a:t>O</a:t>
            </a:r>
            <a:endParaRPr lang="en-US" sz="2000" baseline="-25000">
              <a:solidFill>
                <a:srgbClr val="FF0000"/>
              </a:solidFill>
            </a:endParaRPr>
          </a:p>
        </p:txBody>
      </p:sp>
      <p:pic>
        <p:nvPicPr>
          <p:cNvPr id="27698" name="Picture 50" descr="img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16450"/>
            <a:ext cx="2241550" cy="2241550"/>
          </a:xfrm>
          <a:prstGeom prst="rect">
            <a:avLst/>
          </a:prstGeom>
          <a:noFill/>
        </p:spPr>
      </p:pic>
      <p:sp>
        <p:nvSpPr>
          <p:cNvPr id="27699" name="Text Box 51"/>
          <p:cNvSpPr txBox="1">
            <a:spLocks noChangeArrowheads="1"/>
          </p:cNvSpPr>
          <p:nvPr/>
        </p:nvSpPr>
        <p:spPr bwMode="auto">
          <a:xfrm>
            <a:off x="7467600" y="6491288"/>
            <a:ext cx="800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600 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3581400" cy="14478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Geomorphic indicators of past climates: </a:t>
            </a:r>
            <a:r>
              <a:rPr lang="en-US" sz="2400" dirty="0" smtClean="0"/>
              <a:t>Moraines (rock pile at</a:t>
            </a:r>
            <a:r>
              <a:rPr lang="en-US" sz="2400" dirty="0" smtClean="0"/>
              <a:t> maximum extent </a:t>
            </a:r>
            <a:r>
              <a:rPr lang="en-US" sz="2400" dirty="0" smtClean="0"/>
              <a:t>of glacier)</a:t>
            </a:r>
            <a:endParaRPr lang="en-US" sz="24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0"/>
            <a:ext cx="52578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lum bright="24000" contrast="10000"/>
          </a:blip>
          <a:srcRect/>
          <a:stretch>
            <a:fillRect/>
          </a:stretch>
        </p:blipFill>
        <p:spPr bwMode="auto">
          <a:xfrm>
            <a:off x="0" y="3457575"/>
            <a:ext cx="51054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527175" y="2033588"/>
            <a:ext cx="2222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/>
              <a:t>Younger Dryas</a:t>
            </a:r>
          </a:p>
          <a:p>
            <a:pPr algn="r"/>
            <a:r>
              <a:rPr lang="en-US" sz="1800"/>
              <a:t>Waiho Loop Moraine,</a:t>
            </a:r>
          </a:p>
          <a:p>
            <a:pPr algn="r"/>
            <a:r>
              <a:rPr lang="en-US" sz="1800"/>
              <a:t>New Zealand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165725" y="4471988"/>
            <a:ext cx="235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Alaskan Moraine</a:t>
            </a:r>
          </a:p>
          <a:p>
            <a:r>
              <a:rPr lang="en-US" sz="1800"/>
              <a:t>19th century expedition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0"/>
            <a:ext cx="3886200" cy="1219200"/>
          </a:xfrm>
        </p:spPr>
        <p:txBody>
          <a:bodyPr/>
          <a:lstStyle/>
          <a:p>
            <a:r>
              <a:rPr lang="en-US" sz="2400"/>
              <a:t>Geomorphic indicators of past climates: stream deposits</a:t>
            </a:r>
          </a:p>
        </p:txBody>
      </p:sp>
      <p:pic>
        <p:nvPicPr>
          <p:cNvPr id="5123" name="Picture 3" descr="7.jpg                                                          00000014BenderG4                       B83A76BF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2962275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292676" y="2254326"/>
            <a:ext cx="5410200" cy="37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43363"/>
            <a:ext cx="4572000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62000" y="3062288"/>
            <a:ext cx="311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Proglacial stream, New Zealand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85800" y="3657600"/>
            <a:ext cx="335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Proglacial braided streams, Alaska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759450" y="6148388"/>
            <a:ext cx="23495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Outwash clasts, Iceland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981200"/>
          </a:xfrm>
        </p:spPr>
        <p:txBody>
          <a:bodyPr/>
          <a:lstStyle/>
          <a:p>
            <a:pPr algn="l"/>
            <a:r>
              <a:rPr lang="en-US" sz="2400" u="sng" dirty="0" err="1" smtClean="0"/>
              <a:t>Diamictite</a:t>
            </a:r>
            <a:r>
              <a:rPr lang="en-US" sz="2400" u="sng" dirty="0" smtClean="0"/>
              <a:t> </a:t>
            </a:r>
            <a:r>
              <a:rPr lang="en-US" sz="2400" dirty="0" smtClean="0">
                <a:hlinkClick r:id="rId2"/>
              </a:rPr>
              <a:t>–</a:t>
            </a:r>
            <a:r>
              <a:rPr lang="en-US" sz="2400" dirty="0" smtClean="0"/>
              <a:t> rock fragments of all different sizes, with up to 25% of the mass &gt; 2mm in size.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Diamictites</a:t>
            </a:r>
            <a:r>
              <a:rPr lang="en-US" sz="2400" dirty="0" smtClean="0"/>
              <a:t> are often glacial debris but may also form from stream deposits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Geomorphic indicators of past climates: Dropstones in Neoproterozoic sediments</a:t>
            </a:r>
          </a:p>
        </p:txBody>
      </p:sp>
      <p:pic>
        <p:nvPicPr>
          <p:cNvPr id="8195" name="Picture 1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85988"/>
            <a:ext cx="91440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1403350" y="5538788"/>
            <a:ext cx="191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Note coin for scale</a:t>
            </a:r>
          </a:p>
        </p:txBody>
      </p:sp>
      <p:sp>
        <p:nvSpPr>
          <p:cNvPr id="8197" name="Text Box 1029"/>
          <p:cNvSpPr txBox="1">
            <a:spLocks noChangeArrowheads="1"/>
          </p:cNvSpPr>
          <p:nvPr/>
        </p:nvSpPr>
        <p:spPr bwMode="auto">
          <a:xfrm>
            <a:off x="5683250" y="55626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Note person for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sz="2400"/>
              <a:t>Geomorphic indicators of past climates: Loess and paleosols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876300"/>
            <a:ext cx="37401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35179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" y="62484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Loess (windblown dust deposit, signifying aridity)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572000" y="5943600"/>
            <a:ext cx="4267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Loess (depositional) and paleosols (darker layers signifying weathering and organic depostion during wetter period)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Fossil </a:t>
            </a:r>
            <a:r>
              <a:rPr lang="en-US" sz="2400" dirty="0" smtClean="0"/>
              <a:t>indicators </a:t>
            </a:r>
            <a:r>
              <a:rPr lang="en-US" sz="2400" dirty="0"/>
              <a:t>of past climates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848600" cy="5486400"/>
          </a:xfrm>
        </p:spPr>
        <p:txBody>
          <a:bodyPr/>
          <a:lstStyle/>
          <a:p>
            <a:r>
              <a:rPr lang="en-US" sz="1800"/>
              <a:t>Vegetation</a:t>
            </a:r>
          </a:p>
          <a:p>
            <a:pPr lvl="1"/>
            <a:r>
              <a:rPr lang="en-US" sz="1800"/>
              <a:t>Plants have obvious preferences for mean annual temperature, mean annual precip, and seasonality of both properties</a:t>
            </a:r>
          </a:p>
          <a:p>
            <a:pPr lvl="2"/>
            <a:r>
              <a:rPr lang="en-US" sz="1800"/>
              <a:t>Pollen important for recent times</a:t>
            </a:r>
          </a:p>
          <a:p>
            <a:pPr lvl="1"/>
            <a:r>
              <a:rPr lang="en-US" sz="1800"/>
              <a:t>Plants adapt to environmental change (higher CO2 = fewer stomates)</a:t>
            </a:r>
          </a:p>
          <a:p>
            <a:r>
              <a:rPr lang="en-US" sz="1800"/>
              <a:t>Animals have temperature requirements</a:t>
            </a:r>
          </a:p>
          <a:p>
            <a:pPr lvl="1"/>
            <a:r>
              <a:rPr lang="en-US" sz="1800"/>
              <a:t>Particularly cold blooded animals</a:t>
            </a:r>
          </a:p>
          <a:p>
            <a:r>
              <a:rPr lang="en-US" sz="1800"/>
              <a:t>Plant and animal microfossils in the oceans have temperature preferences and tolerances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2400"/>
              <a:t>Isotopes that are indicators of past climates</a:t>
            </a: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768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Hydrogen</a:t>
            </a:r>
          </a:p>
          <a:p>
            <a:pPr lvl="1">
              <a:lnSpc>
                <a:spcPct val="90000"/>
              </a:lnSpc>
            </a:pPr>
            <a:r>
              <a:rPr lang="en-US" sz="2200" baseline="30000" dirty="0"/>
              <a:t>1</a:t>
            </a:r>
            <a:r>
              <a:rPr lang="en-US" sz="2200" dirty="0"/>
              <a:t>H, </a:t>
            </a:r>
            <a:r>
              <a:rPr lang="en-US" sz="2200" baseline="30000" dirty="0"/>
              <a:t>2</a:t>
            </a:r>
            <a:r>
              <a:rPr lang="en-US" sz="2200" dirty="0"/>
              <a:t>H (0.02%); </a:t>
            </a:r>
            <a:r>
              <a:rPr lang="en-US" sz="2200" baseline="30000" dirty="0"/>
              <a:t>2</a:t>
            </a:r>
            <a:r>
              <a:rPr lang="en-US" sz="2200" dirty="0"/>
              <a:t>H is also known as “deuterium”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 </a:t>
            </a:r>
            <a:r>
              <a:rPr lang="en-US" sz="2200" dirty="0" err="1">
                <a:latin typeface="Symbol" pitchFamily="-28" charset="2"/>
              </a:rPr>
              <a:t>d</a:t>
            </a:r>
            <a:r>
              <a:rPr lang="en-US" sz="2200" dirty="0" err="1"/>
              <a:t>D</a:t>
            </a:r>
            <a:r>
              <a:rPr lang="en-US" sz="2200" dirty="0"/>
              <a:t> (or </a:t>
            </a:r>
            <a:r>
              <a:rPr lang="en-US" sz="2200" dirty="0">
                <a:latin typeface="Symbol" pitchFamily="-28" charset="2"/>
              </a:rPr>
              <a:t>d</a:t>
            </a:r>
            <a:r>
              <a:rPr lang="en-US" sz="2200" baseline="30000" dirty="0"/>
              <a:t>2</a:t>
            </a:r>
            <a:r>
              <a:rPr lang="en-US" sz="2200" dirty="0"/>
              <a:t>H) = [(D/</a:t>
            </a:r>
            <a:r>
              <a:rPr lang="en-US" sz="2200" dirty="0" err="1"/>
              <a:t>H)</a:t>
            </a:r>
            <a:r>
              <a:rPr lang="en-US" sz="2200" baseline="-25000" dirty="0" err="1"/>
              <a:t>sample</a:t>
            </a:r>
            <a:r>
              <a:rPr lang="en-US" sz="2200" dirty="0"/>
              <a:t> / (D/</a:t>
            </a:r>
            <a:r>
              <a:rPr lang="en-US" sz="2200" dirty="0" err="1"/>
              <a:t>H)</a:t>
            </a:r>
            <a:r>
              <a:rPr lang="en-US" sz="2200" baseline="-25000" dirty="0" err="1"/>
              <a:t>ref</a:t>
            </a:r>
            <a:r>
              <a:rPr lang="en-US" sz="2200" dirty="0"/>
              <a:t> -1] </a:t>
            </a:r>
            <a:r>
              <a:rPr lang="en-US" sz="2200" dirty="0" err="1"/>
              <a:t>x</a:t>
            </a:r>
            <a:r>
              <a:rPr lang="en-US" sz="2200" dirty="0"/>
              <a:t> 1000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Oxygen</a:t>
            </a:r>
          </a:p>
          <a:p>
            <a:pPr lvl="1">
              <a:lnSpc>
                <a:spcPct val="90000"/>
              </a:lnSpc>
            </a:pPr>
            <a:r>
              <a:rPr lang="en-US" sz="2200" baseline="30000" dirty="0"/>
              <a:t>16</a:t>
            </a:r>
            <a:r>
              <a:rPr lang="en-US" sz="2200" dirty="0"/>
              <a:t>O, </a:t>
            </a:r>
            <a:r>
              <a:rPr lang="en-US" sz="2200" baseline="30000" dirty="0"/>
              <a:t>17</a:t>
            </a:r>
            <a:r>
              <a:rPr lang="en-US" sz="2200" dirty="0"/>
              <a:t>O (0.04 %), </a:t>
            </a:r>
            <a:r>
              <a:rPr lang="en-US" sz="2200" baseline="30000" dirty="0"/>
              <a:t>18</a:t>
            </a:r>
            <a:r>
              <a:rPr lang="en-US" sz="2200" dirty="0"/>
              <a:t>O (0.20 %)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 </a:t>
            </a:r>
            <a:r>
              <a:rPr lang="en-US" sz="2200" dirty="0">
                <a:latin typeface="Symbol" pitchFamily="-28" charset="2"/>
              </a:rPr>
              <a:t>d</a:t>
            </a:r>
            <a:r>
              <a:rPr lang="en-US" sz="2200" baseline="30000" dirty="0"/>
              <a:t>18</a:t>
            </a:r>
            <a:r>
              <a:rPr lang="en-US" sz="2200" dirty="0"/>
              <a:t>O  = [(</a:t>
            </a:r>
            <a:r>
              <a:rPr lang="en-US" sz="2200" baseline="30000" dirty="0"/>
              <a:t>18</a:t>
            </a:r>
            <a:r>
              <a:rPr lang="en-US" sz="2200" dirty="0"/>
              <a:t>O/</a:t>
            </a:r>
            <a:r>
              <a:rPr lang="en-US" sz="2200" baseline="30000" dirty="0"/>
              <a:t>16</a:t>
            </a:r>
            <a:r>
              <a:rPr lang="en-US" sz="2200" dirty="0"/>
              <a:t>O)</a:t>
            </a:r>
            <a:r>
              <a:rPr lang="en-US" sz="2200" baseline="-25000" dirty="0"/>
              <a:t>sample</a:t>
            </a:r>
            <a:r>
              <a:rPr lang="en-US" sz="2200" dirty="0"/>
              <a:t> / (</a:t>
            </a:r>
            <a:r>
              <a:rPr lang="en-US" sz="2200" baseline="30000" dirty="0"/>
              <a:t>18</a:t>
            </a:r>
            <a:r>
              <a:rPr lang="en-US" sz="2200" dirty="0"/>
              <a:t>O/</a:t>
            </a:r>
            <a:r>
              <a:rPr lang="en-US" sz="2200" baseline="30000" dirty="0"/>
              <a:t>16</a:t>
            </a:r>
            <a:r>
              <a:rPr lang="en-US" sz="2200" dirty="0"/>
              <a:t>OH)</a:t>
            </a:r>
            <a:r>
              <a:rPr lang="en-US" sz="2200" baseline="-25000" dirty="0"/>
              <a:t>ref</a:t>
            </a:r>
            <a:r>
              <a:rPr lang="en-US" sz="2200" dirty="0"/>
              <a:t> -1] </a:t>
            </a:r>
            <a:r>
              <a:rPr lang="en-US" sz="2200" dirty="0" err="1"/>
              <a:t>x</a:t>
            </a:r>
            <a:r>
              <a:rPr lang="en-US" sz="2200" dirty="0"/>
              <a:t> 1000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Carbon</a:t>
            </a:r>
          </a:p>
          <a:p>
            <a:pPr lvl="1">
              <a:lnSpc>
                <a:spcPct val="90000"/>
              </a:lnSpc>
            </a:pPr>
            <a:r>
              <a:rPr lang="en-US" sz="2200" baseline="30000" dirty="0" smtClean="0"/>
              <a:t>12</a:t>
            </a:r>
            <a:r>
              <a:rPr lang="en-US" sz="2200" dirty="0"/>
              <a:t>C</a:t>
            </a:r>
            <a:r>
              <a:rPr lang="en-US" sz="2200" dirty="0" smtClean="0"/>
              <a:t>, </a:t>
            </a:r>
            <a:r>
              <a:rPr lang="en-US" sz="2200" baseline="30000" dirty="0" smtClean="0"/>
              <a:t>13</a:t>
            </a:r>
            <a:r>
              <a:rPr lang="en-US" sz="2200" dirty="0" smtClean="0"/>
              <a:t>C </a:t>
            </a:r>
            <a:r>
              <a:rPr lang="en-US" sz="2200" dirty="0"/>
              <a:t>(1.1 %)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 </a:t>
            </a:r>
            <a:r>
              <a:rPr lang="en-US" sz="2200" dirty="0" err="1">
                <a:latin typeface="Symbol" pitchFamily="-28" charset="2"/>
              </a:rPr>
              <a:t>d</a:t>
            </a:r>
            <a:r>
              <a:rPr lang="en-US" sz="2200" baseline="30000" dirty="0" err="1"/>
              <a:t></a:t>
            </a:r>
            <a:r>
              <a:rPr lang="en-US" sz="2200" baseline="30000" dirty="0" err="1" smtClean="0"/>
              <a:t></a:t>
            </a:r>
            <a:r>
              <a:rPr lang="en-US" sz="2200" dirty="0" err="1" smtClean="0"/>
              <a:t>C</a:t>
            </a:r>
            <a:r>
              <a:rPr lang="en-US" sz="2200" dirty="0" smtClean="0"/>
              <a:t>  </a:t>
            </a:r>
            <a:r>
              <a:rPr lang="en-US" sz="2200" dirty="0"/>
              <a:t>= [(</a:t>
            </a:r>
            <a:r>
              <a:rPr lang="en-US" sz="2200" baseline="30000" dirty="0"/>
              <a:t>13</a:t>
            </a:r>
            <a:r>
              <a:rPr lang="en-US" sz="2200" dirty="0"/>
              <a:t>C/</a:t>
            </a:r>
            <a:r>
              <a:rPr lang="en-US" sz="2200" baseline="30000" dirty="0"/>
              <a:t>12</a:t>
            </a:r>
            <a:r>
              <a:rPr lang="en-US" sz="2200" dirty="0"/>
              <a:t>C)</a:t>
            </a:r>
            <a:r>
              <a:rPr lang="en-US" sz="2200" baseline="-25000" dirty="0"/>
              <a:t>sample</a:t>
            </a:r>
            <a:r>
              <a:rPr lang="en-US" sz="2200" dirty="0"/>
              <a:t> / (</a:t>
            </a:r>
            <a:r>
              <a:rPr lang="en-US" sz="2200" baseline="30000" dirty="0"/>
              <a:t>13</a:t>
            </a:r>
            <a:r>
              <a:rPr lang="en-US" sz="2200" dirty="0"/>
              <a:t>C/</a:t>
            </a:r>
            <a:r>
              <a:rPr lang="en-US" sz="2200" baseline="30000" dirty="0"/>
              <a:t>12</a:t>
            </a:r>
            <a:r>
              <a:rPr lang="en-US" sz="2200" dirty="0"/>
              <a:t>C) </a:t>
            </a:r>
            <a:r>
              <a:rPr lang="en-US" sz="2200" baseline="-25000" dirty="0"/>
              <a:t>ref</a:t>
            </a:r>
            <a:r>
              <a:rPr lang="en-US" sz="2200" dirty="0"/>
              <a:t> -1] </a:t>
            </a:r>
            <a:r>
              <a:rPr lang="en-US" sz="2200" dirty="0" err="1"/>
              <a:t>x</a:t>
            </a:r>
            <a:r>
              <a:rPr lang="en-US" sz="2200" dirty="0"/>
              <a:t> </a:t>
            </a:r>
            <a:r>
              <a:rPr lang="en-US" sz="2200" dirty="0" smtClean="0"/>
              <a:t>1000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04800"/>
          </a:xfrm>
        </p:spPr>
        <p:txBody>
          <a:bodyPr>
            <a:normAutofit fontScale="90000"/>
          </a:bodyPr>
          <a:lstStyle/>
          <a:p>
            <a:r>
              <a:rPr lang="en-US" sz="2400"/>
              <a:t>Nature of isotope effects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6019800"/>
          </a:xfrm>
        </p:spPr>
        <p:txBody>
          <a:bodyPr/>
          <a:lstStyle/>
          <a:p>
            <a:r>
              <a:rPr lang="en-US" sz="2000" dirty="0"/>
              <a:t>Physical isotope effects</a:t>
            </a:r>
          </a:p>
          <a:p>
            <a:pPr lvl="1"/>
            <a:r>
              <a:rPr lang="en-US" sz="2000" dirty="0"/>
              <a:t>Evaporation and precipitation (</a:t>
            </a:r>
            <a:r>
              <a:rPr lang="en-US" sz="2000" dirty="0">
                <a:latin typeface="Symbol" pitchFamily="-28" charset="2"/>
              </a:rPr>
              <a:t>d</a:t>
            </a:r>
            <a:r>
              <a:rPr lang="en-US" sz="2000" baseline="30000" dirty="0"/>
              <a:t>18</a:t>
            </a:r>
            <a:r>
              <a:rPr lang="en-US" sz="2000" dirty="0"/>
              <a:t>O</a:t>
            </a:r>
            <a:r>
              <a:rPr lang="en-US" sz="2000" baseline="-25000" dirty="0"/>
              <a:t>gas</a:t>
            </a:r>
            <a:r>
              <a:rPr lang="en-US" sz="2000" dirty="0"/>
              <a:t> = </a:t>
            </a:r>
            <a:r>
              <a:rPr lang="en-US" sz="2000" dirty="0">
                <a:latin typeface="Symbol" pitchFamily="-28" charset="2"/>
              </a:rPr>
              <a:t>d</a:t>
            </a:r>
            <a:r>
              <a:rPr lang="en-US" sz="2000" baseline="30000" dirty="0"/>
              <a:t>18</a:t>
            </a:r>
            <a:r>
              <a:rPr lang="en-US" sz="2000" dirty="0"/>
              <a:t>O</a:t>
            </a:r>
            <a:r>
              <a:rPr lang="en-US" sz="2000" baseline="-25000" dirty="0"/>
              <a:t>water</a:t>
            </a:r>
            <a:r>
              <a:rPr lang="en-US" sz="2000" dirty="0"/>
              <a:t> - 7 ‰)</a:t>
            </a:r>
          </a:p>
          <a:p>
            <a:pPr lvl="1"/>
            <a:r>
              <a:rPr lang="en-US" sz="2000" dirty="0"/>
              <a:t>Diffusion (gases of light isotopes diffuse faster than gases of heavy isotopes)</a:t>
            </a:r>
          </a:p>
          <a:p>
            <a:r>
              <a:rPr lang="en-US" sz="2000" dirty="0"/>
              <a:t>Chemical equilibrium isotope effects</a:t>
            </a:r>
          </a:p>
          <a:p>
            <a:pPr lvl="1"/>
            <a:r>
              <a:rPr lang="en-US" sz="2000" dirty="0"/>
              <a:t>Example: fractionation of O isotopes between H</a:t>
            </a:r>
            <a:r>
              <a:rPr lang="en-US" sz="2000" baseline="-25000" dirty="0"/>
              <a:t>2</a:t>
            </a:r>
            <a:r>
              <a:rPr lang="en-US" sz="2000" dirty="0"/>
              <a:t>O and CO</a:t>
            </a:r>
            <a:r>
              <a:rPr lang="en-US" sz="2000" baseline="-25000" dirty="0"/>
              <a:t>3</a:t>
            </a:r>
            <a:r>
              <a:rPr lang="en-US" sz="2000" baseline="30000" dirty="0"/>
              <a:t>2-</a:t>
            </a:r>
            <a:endParaRPr lang="en-US" sz="2000" dirty="0"/>
          </a:p>
          <a:p>
            <a:pPr lvl="1"/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baseline="30000" dirty="0"/>
              <a:t>16</a:t>
            </a:r>
            <a:r>
              <a:rPr lang="en-US" sz="2000" dirty="0"/>
              <a:t>O + C</a:t>
            </a:r>
            <a:r>
              <a:rPr lang="en-US" sz="2000" baseline="30000" dirty="0"/>
              <a:t>16</a:t>
            </a:r>
            <a:r>
              <a:rPr lang="en-US" sz="2000" dirty="0"/>
              <a:t>O</a:t>
            </a:r>
            <a:r>
              <a:rPr lang="en-US" sz="2000" baseline="-25000" dirty="0"/>
              <a:t>2</a:t>
            </a:r>
            <a:r>
              <a:rPr lang="en-US" sz="2000" baseline="30000" dirty="0"/>
              <a:t>18</a:t>
            </a:r>
            <a:r>
              <a:rPr lang="en-US" sz="2000" dirty="0"/>
              <a:t>O</a:t>
            </a:r>
            <a:r>
              <a:rPr lang="en-US" sz="2000" baseline="30000" dirty="0"/>
              <a:t>2-</a:t>
            </a:r>
            <a:r>
              <a:rPr lang="en-US" sz="2000" dirty="0"/>
              <a:t> = H</a:t>
            </a:r>
            <a:r>
              <a:rPr lang="en-US" sz="2000" baseline="-25000" dirty="0"/>
              <a:t>2</a:t>
            </a:r>
            <a:r>
              <a:rPr lang="en-US" sz="2000" baseline="30000" dirty="0"/>
              <a:t>18</a:t>
            </a:r>
            <a:r>
              <a:rPr lang="en-US" sz="2000" dirty="0"/>
              <a:t>O + C</a:t>
            </a:r>
            <a:r>
              <a:rPr lang="en-US" sz="2000" baseline="30000" dirty="0"/>
              <a:t>16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baseline="30000" dirty="0"/>
              <a:t>2-</a:t>
            </a:r>
            <a:endParaRPr lang="en-US" sz="2000" dirty="0"/>
          </a:p>
          <a:p>
            <a:pPr lvl="1"/>
            <a:r>
              <a:rPr lang="en-US" sz="2000" dirty="0"/>
              <a:t>K = [H</a:t>
            </a:r>
            <a:r>
              <a:rPr lang="en-US" sz="2000" baseline="-25000" dirty="0"/>
              <a:t>2</a:t>
            </a:r>
            <a:r>
              <a:rPr lang="en-US" sz="2000" baseline="30000" dirty="0"/>
              <a:t>18</a:t>
            </a:r>
            <a:r>
              <a:rPr lang="en-US" sz="2000" dirty="0"/>
              <a:t>O] [C</a:t>
            </a:r>
            <a:r>
              <a:rPr lang="en-US" sz="2000" baseline="30000" dirty="0"/>
              <a:t>16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baseline="30000" dirty="0"/>
              <a:t>2-</a:t>
            </a:r>
            <a:r>
              <a:rPr lang="en-US" sz="2000" dirty="0"/>
              <a:t>] / [H</a:t>
            </a:r>
            <a:r>
              <a:rPr lang="en-US" sz="2000" baseline="-25000" dirty="0"/>
              <a:t>2</a:t>
            </a:r>
            <a:r>
              <a:rPr lang="en-US" sz="2000" baseline="30000" dirty="0"/>
              <a:t>16</a:t>
            </a:r>
            <a:r>
              <a:rPr lang="en-US" sz="2000" dirty="0"/>
              <a:t>O] [C</a:t>
            </a:r>
            <a:r>
              <a:rPr lang="en-US" sz="2000" baseline="30000" dirty="0"/>
              <a:t>16</a:t>
            </a:r>
            <a:r>
              <a:rPr lang="en-US" sz="2000" dirty="0"/>
              <a:t>O</a:t>
            </a:r>
            <a:r>
              <a:rPr lang="en-US" sz="2000" baseline="-25000" dirty="0"/>
              <a:t>2</a:t>
            </a:r>
            <a:r>
              <a:rPr lang="en-US" sz="2000" baseline="30000" dirty="0"/>
              <a:t>18</a:t>
            </a:r>
            <a:r>
              <a:rPr lang="en-US" sz="2000" dirty="0"/>
              <a:t>O</a:t>
            </a:r>
            <a:r>
              <a:rPr lang="en-US" sz="2000" baseline="30000" dirty="0"/>
              <a:t>2-</a:t>
            </a:r>
            <a:r>
              <a:rPr lang="en-US" sz="2000" dirty="0"/>
              <a:t>]</a:t>
            </a:r>
          </a:p>
          <a:p>
            <a:pPr lvl="1"/>
            <a:r>
              <a:rPr lang="en-US" sz="2000" dirty="0"/>
              <a:t>K is a function of temperature</a:t>
            </a:r>
          </a:p>
          <a:p>
            <a:r>
              <a:rPr lang="en-US" sz="2000" dirty="0"/>
              <a:t>Chemical kinetic isotope effects</a:t>
            </a:r>
          </a:p>
          <a:p>
            <a:pPr lvl="1"/>
            <a:r>
              <a:rPr lang="en-US" sz="2000" dirty="0"/>
              <a:t>Example: CO</a:t>
            </a:r>
            <a:r>
              <a:rPr lang="en-US" sz="2000" baseline="-25000" dirty="0"/>
              <a:t>2</a:t>
            </a:r>
            <a:r>
              <a:rPr lang="en-US" sz="2000" dirty="0"/>
              <a:t> assimilation during photosynthesis</a:t>
            </a:r>
          </a:p>
          <a:p>
            <a:pPr lvl="1"/>
            <a:r>
              <a:rPr lang="en-US" sz="2000" baseline="30000" dirty="0"/>
              <a:t>12</a:t>
            </a:r>
            <a:r>
              <a:rPr lang="en-US" sz="2000" dirty="0"/>
              <a:t>CO</a:t>
            </a:r>
            <a:r>
              <a:rPr lang="en-US" sz="2000" baseline="-25000" dirty="0"/>
              <a:t>2</a:t>
            </a:r>
            <a:r>
              <a:rPr lang="en-US" sz="2000" dirty="0"/>
              <a:t> + H</a:t>
            </a:r>
            <a:r>
              <a:rPr lang="en-US" sz="2000" baseline="-25000" dirty="0"/>
              <a:t>2</a:t>
            </a:r>
            <a:r>
              <a:rPr lang="en-US" sz="2000" dirty="0"/>
              <a:t>O --&gt; </a:t>
            </a:r>
            <a:r>
              <a:rPr lang="en-US" sz="2000" baseline="30000" dirty="0"/>
              <a:t>12</a:t>
            </a:r>
            <a:r>
              <a:rPr lang="en-US" sz="2000" dirty="0"/>
              <a:t>CH</a:t>
            </a:r>
            <a:r>
              <a:rPr lang="en-US" sz="2000" baseline="-25000" dirty="0"/>
              <a:t>2</a:t>
            </a:r>
            <a:r>
              <a:rPr lang="en-US" sz="2000" dirty="0"/>
              <a:t>O + O</a:t>
            </a:r>
            <a:r>
              <a:rPr lang="en-US" sz="2000" baseline="-25000" dirty="0"/>
              <a:t>2</a:t>
            </a:r>
            <a:endParaRPr lang="en-US" sz="2000" dirty="0"/>
          </a:p>
          <a:p>
            <a:pPr lvl="1"/>
            <a:r>
              <a:rPr lang="en-US" sz="2000" baseline="30000" dirty="0"/>
              <a:t>13</a:t>
            </a:r>
            <a:r>
              <a:rPr lang="en-US" sz="2000" dirty="0"/>
              <a:t>CO</a:t>
            </a:r>
            <a:r>
              <a:rPr lang="en-US" sz="2000" baseline="-25000" dirty="0"/>
              <a:t>2</a:t>
            </a:r>
            <a:r>
              <a:rPr lang="en-US" sz="2000" dirty="0"/>
              <a:t> + H</a:t>
            </a:r>
            <a:r>
              <a:rPr lang="en-US" sz="2000" baseline="-25000" dirty="0"/>
              <a:t>2</a:t>
            </a:r>
            <a:r>
              <a:rPr lang="en-US" sz="2000" dirty="0"/>
              <a:t>O --&gt;</a:t>
            </a:r>
            <a:r>
              <a:rPr lang="en-US" sz="2000" dirty="0" smtClean="0"/>
              <a:t> 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CH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</a:t>
            </a:r>
            <a:r>
              <a:rPr lang="en-US" sz="2000" dirty="0"/>
              <a:t>+ O</a:t>
            </a:r>
            <a:r>
              <a:rPr lang="en-US" sz="2000" baseline="-25000" dirty="0"/>
              <a:t>2</a:t>
            </a:r>
            <a:endParaRPr lang="en-US" sz="2000" dirty="0"/>
          </a:p>
          <a:p>
            <a:pPr lvl="1"/>
            <a:r>
              <a:rPr lang="en-US" sz="2000" dirty="0"/>
              <a:t>k(</a:t>
            </a:r>
            <a:r>
              <a:rPr lang="en-US" sz="2000" baseline="30000" dirty="0"/>
              <a:t>13</a:t>
            </a:r>
            <a:r>
              <a:rPr lang="en-US" sz="2000" dirty="0"/>
              <a:t>CO</a:t>
            </a:r>
            <a:r>
              <a:rPr lang="en-US" sz="2000" baseline="-25000" dirty="0"/>
              <a:t>2</a:t>
            </a:r>
            <a:r>
              <a:rPr lang="en-US" sz="2000" dirty="0"/>
              <a:t>) / </a:t>
            </a:r>
            <a:r>
              <a:rPr lang="en-US" sz="2000" dirty="0" err="1"/>
              <a:t>k</a:t>
            </a:r>
            <a:r>
              <a:rPr lang="en-US" sz="2000" dirty="0"/>
              <a:t> (</a:t>
            </a:r>
            <a:r>
              <a:rPr lang="en-US" sz="2000" baseline="30000" dirty="0"/>
              <a:t>12</a:t>
            </a:r>
            <a:r>
              <a:rPr lang="en-US" sz="2000" dirty="0"/>
              <a:t>CO</a:t>
            </a:r>
            <a:r>
              <a:rPr lang="en-US" sz="2000" baseline="-25000" dirty="0"/>
              <a:t>2</a:t>
            </a:r>
            <a:r>
              <a:rPr lang="en-US" sz="2000" dirty="0"/>
              <a:t>) 	~ 0.980 for C3 photosynthesis (trees, flowering plants, some grasses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1190</Words>
  <Application>Microsoft Macintosh PowerPoint</Application>
  <PresentationFormat>On-screen Show (4:3)</PresentationFormat>
  <Paragraphs>143</Paragraphs>
  <Slides>19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Proxies for climate reconstructions</vt:lpstr>
      <vt:lpstr>Geomorphic indicators of past climates: Moraines (rock pile at maximum extent of glacier)</vt:lpstr>
      <vt:lpstr>Geomorphic indicators of past climates: stream deposits</vt:lpstr>
      <vt:lpstr>Diamictite – rock fragments of all different sizes, with up to 25% of the mass &gt; 2mm in size.  Diamictites are often glacial debris but may also form from stream deposits</vt:lpstr>
      <vt:lpstr>Geomorphic indicators of past climates: Dropstones in Neoproterozoic sediments</vt:lpstr>
      <vt:lpstr>Geomorphic indicators of past climates: Loess and paleosols</vt:lpstr>
      <vt:lpstr>Fossil indicators of past climates</vt:lpstr>
      <vt:lpstr>Isotopes that are indicators of past climates</vt:lpstr>
      <vt:lpstr>Nature of isotope effects</vt:lpstr>
      <vt:lpstr>Paleotemperatures using d18O of CaCO3</vt:lpstr>
      <vt:lpstr>Mg/Ca in forams and paleotemperatures</vt:lpstr>
      <vt:lpstr>Paleotemperatures from the uk’37 index of alkenone undersaturation</vt:lpstr>
      <vt:lpstr>Uk’37 in surface seawater samples vs. collection temperature</vt:lpstr>
      <vt:lpstr>Faunal reconstructions of past temperatures: an example based on the modern analog technique</vt:lpstr>
      <vt:lpstr>Illustration of temperature dependences of forams: menardii likes warmer waters than pachyderma</vt:lpstr>
      <vt:lpstr>Climate reconstructions from pollen</vt:lpstr>
      <vt:lpstr>Modern pollen database serves to calibrate fossil assemblage paleotemperatures</vt:lpstr>
      <vt:lpstr>Climate records from CaCO3 precipitates in caves</vt:lpstr>
      <vt:lpstr>Temperature, CH4, and CO2 records from the Vostok ice core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Bender</dc:creator>
  <cp:lastModifiedBy>Michael Bender</cp:lastModifiedBy>
  <cp:revision>26</cp:revision>
  <dcterms:created xsi:type="dcterms:W3CDTF">2010-03-15T11:15:32Z</dcterms:created>
  <dcterms:modified xsi:type="dcterms:W3CDTF">2010-03-15T14:35:06Z</dcterms:modified>
</cp:coreProperties>
</file>